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B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itle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47548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658368" y="1298448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AI Platform</a:t>
            </a:r>
            <a:endParaRPr lang="en-US" sz="4900" dirty="0"/>
          </a:p>
          <a:p>
            <a:pPr indent="0" marL="0"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Circular</a:t>
            </a:r>
            <a:endParaRPr lang="en-US" sz="4900" dirty="0"/>
          </a:p>
          <a:p>
            <a:pPr indent="0" marL="0"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Manufacturing</a:t>
            </a:r>
            <a:endParaRPr lang="en-US" sz="4900" dirty="0"/>
          </a:p>
        </p:txBody>
      </p:sp>
      <p:sp>
        <p:nvSpPr>
          <p:cNvPr id="5" name="Text 2"/>
          <p:cNvSpPr/>
          <p:nvPr/>
        </p:nvSpPr>
        <p:spPr>
          <a:xfrm>
            <a:off x="713232" y="3401568"/>
            <a:ext cx="512064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turn leftover inks, lacquers and coatings from hazardous waste into traceable industrial value.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713232" y="4279392"/>
            <a:ext cx="3794760" cy="320040"/>
          </a:xfrm>
          <a:prstGeom prst="roundRect">
            <a:avLst>
              <a:gd name="adj" fmla="val 22857"/>
            </a:avLst>
          </a:prstGeom>
          <a:solidFill>
            <a:srgbClr val="0B1714">
              <a:alpha val="93000"/>
            </a:srgbClr>
          </a:solidFill>
          <a:ln w="12700">
            <a:solidFill>
              <a:srgbClr val="54E37B">
                <a:alpha val="6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2104" y="4366260"/>
            <a:ext cx="35570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• ERP • Reuse • ESG • Digital Product Passport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713232" y="614476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Investor Deck 2026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10149840" y="6144768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CoatDoctor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blem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94183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Factories pay twice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the same material.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713232" y="2423160"/>
            <a:ext cx="5029200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First, they buy premium chemical materials. Then, when production ends, valuable leftovers are classified, stored and disposed as hazardous waste.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13232" y="3730752"/>
            <a:ext cx="4526280" cy="822960"/>
          </a:xfrm>
          <a:prstGeom prst="roundRect">
            <a:avLst>
              <a:gd name="adj" fmla="val 11111"/>
            </a:avLst>
          </a:prstGeom>
          <a:solidFill>
            <a:srgbClr val="0A1512">
              <a:alpha val="89000"/>
            </a:srgbClr>
          </a:solidFill>
          <a:ln w="12700">
            <a:solidFill>
              <a:srgbClr val="70FF9C">
                <a:alpha val="3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1832" y="3913632"/>
            <a:ext cx="406908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 value is destroyed exactly where it could be reused — inside the factory.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629400" y="1124712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D7A9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€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6629400" y="16916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paid to buy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001000" y="1124712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66D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€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8001000" y="169164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paid to dispose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829800" y="1124712"/>
            <a:ext cx="1508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54E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CO₂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9829800" y="169164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created by waste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638544" y="274320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hidden cost is not only environmental. It is raw material, disposal, compliance work, warehouse time and lost operator efficiency.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hy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1FB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1FBF75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3143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NOW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5A64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932688"/>
            <a:ext cx="566928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Manufacturing is entering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traceability decade.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713232" y="2359152"/>
            <a:ext cx="539496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94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ESG reporting, Digital Product Passport expectations, rising material prices and AI adoption are converging into one operational problem: factories need real data from the shop floor.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77240" y="3749040"/>
            <a:ext cx="196596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1FBF75">
                <a:alpha val="5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0120" y="39136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8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 pressure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60120" y="42245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858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Raw materials and disposal costs are rising.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383280" y="3749040"/>
            <a:ext cx="196596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1FBF75">
                <a:alpha val="5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66160" y="39136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8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ESG evidence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3566160" y="42245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858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Factories need auditable sustainability data.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989320" y="3749040"/>
            <a:ext cx="196596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1FBF75">
                <a:alpha val="5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72200" y="39136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8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DPP readiness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172200" y="42245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858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data must become structured and traceable.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8595360" y="3749040"/>
            <a:ext cx="196596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1FBF75">
                <a:alpha val="5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778240" y="39136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8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adoption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778240" y="42245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858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teams are ready for decision support.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749808" y="550468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SMARTREUSE sits at the intersection of cost reduction and compliance automation.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olution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SOLUTION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9611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that makes reuse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safe, measurable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repeatable.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713232" y="2487168"/>
            <a:ext cx="516636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connects production schedules, recipes, inventory and operator execution. It recommends the safest reuse strategy before the next batch is mixed.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13232" y="3657600"/>
            <a:ext cx="4526280" cy="804672"/>
          </a:xfrm>
          <a:prstGeom prst="roundRect">
            <a:avLst>
              <a:gd name="adj" fmla="val 11364"/>
            </a:avLst>
          </a:prstGeom>
          <a:solidFill>
            <a:srgbClr val="0A1512">
              <a:alpha val="89000"/>
            </a:srgbClr>
          </a:solidFill>
          <a:ln w="12700">
            <a:solidFill>
              <a:srgbClr val="70FF9C">
                <a:alpha val="3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1832" y="3840480"/>
            <a:ext cx="4069080" cy="484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“less waste” as a slogan. Less waste as a production decision.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400800" y="987552"/>
            <a:ext cx="434340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0" y="1152144"/>
            <a:ext cx="3977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Recipe intelligence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583680" y="146304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system understands component compatibility and target formulation rules.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400800" y="2084832"/>
            <a:ext cx="434340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0" y="2249424"/>
            <a:ext cx="3977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Inventory optimization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6583680" y="256032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Leftovers are converted into production-ready opportunities.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400800" y="3182112"/>
            <a:ext cx="434340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83680" y="3346704"/>
            <a:ext cx="3977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 tracking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583680" y="365760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Operators mix with a guided workflow and real-time traceability.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6400800" y="4279392"/>
            <a:ext cx="434340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83680" y="4443984"/>
            <a:ext cx="3977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ESG / DPP data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583680" y="475488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reuse action becomes evidence, not manual paperwork.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odules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IT WORKS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41248"/>
            <a:ext cx="5303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ERP data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circular execution.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713232" y="2148840"/>
            <a:ext cx="50292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is not a dashboard. It is a closed-loop manufacturing system: analyze, recommend, execute, prove.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2221992" y="4142232"/>
            <a:ext cx="484632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370832" y="4142232"/>
            <a:ext cx="484632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6519672" y="4142232"/>
            <a:ext cx="484632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8668512" y="4142232"/>
            <a:ext cx="484632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804672" y="3730752"/>
            <a:ext cx="150876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87552" y="38953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Connect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987552" y="42062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 schedule, recipes, stock and material master data.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2953512" y="3730752"/>
            <a:ext cx="150876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136392" y="38953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Analyze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136392" y="42062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checks compatibility, limits, missing components and risk.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102352" y="3730752"/>
            <a:ext cx="150876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285232" y="38953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Optimize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5285232" y="42062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reuse path, alternatives and future reuse suggestions.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7251192" y="3730752"/>
            <a:ext cx="150876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34072" y="38953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Execute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7434072" y="42062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 mixing, scale guidance and batch traceability.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9400032" y="3730752"/>
            <a:ext cx="150876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582912" y="38953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Prove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9582912" y="42062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Automated ESG, audit and DPP-ready data.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804672" y="516636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 → AI Engine → Operator Portal → Traceability Layer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ase3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ENGINE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96112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AI does what</a:t>
            </a:r>
            <a:endParaRPr lang="en-US" sz="4100" dirty="0"/>
          </a:p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spreadsheets cannot.</a:t>
            </a:r>
            <a:endParaRPr lang="en-US" sz="4100" dirty="0"/>
          </a:p>
        </p:txBody>
      </p:sp>
      <p:sp>
        <p:nvSpPr>
          <p:cNvPr id="8" name="Text 5"/>
          <p:cNvSpPr/>
          <p:nvPr/>
        </p:nvSpPr>
        <p:spPr>
          <a:xfrm>
            <a:off x="713232" y="2176272"/>
            <a:ext cx="525780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understands formulation logic, component restrictions, leftover aging, production timing and operator execution — then chooses the highest-value safe reuse option.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92240" y="914400"/>
            <a:ext cx="4389120" cy="4389120"/>
          </a:xfrm>
          <a:prstGeom prst="roundRect">
            <a:avLst>
              <a:gd name="adj" fmla="val 5208"/>
            </a:avLst>
          </a:prstGeom>
          <a:solidFill>
            <a:srgbClr val="07100E">
              <a:alpha val="93000"/>
            </a:srgbClr>
          </a:solidFill>
          <a:ln w="12700">
            <a:solidFill>
              <a:srgbClr val="54E37B">
                <a:alpha val="4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84848" y="12070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 Stack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803136" y="175564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114032" y="1746504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Recipe compatibility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03136" y="223113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114032" y="2221992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Line-specific constraints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803136" y="270662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114032" y="2697480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Leftover consumption logic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803136" y="318211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114032" y="3172968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 materials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803136" y="3657600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7114032" y="3648456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sequence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803136" y="413308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7114032" y="4123944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data generation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49808" y="3977640"/>
            <a:ext cx="4754880" cy="822960"/>
          </a:xfrm>
          <a:prstGeom prst="roundRect">
            <a:avLst>
              <a:gd name="adj" fmla="val 11111"/>
            </a:avLst>
          </a:prstGeom>
          <a:solidFill>
            <a:srgbClr val="0A1512">
              <a:alpha val="89000"/>
            </a:srgbClr>
          </a:solidFill>
          <a:ln w="12700">
            <a:solidFill>
              <a:srgbClr val="70FF9C">
                <a:alpha val="3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78408" y="4160520"/>
            <a:ext cx="429768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Result: reuse is no longer a manual “maybe”. It becomes a governed decision.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ase1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VALUE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04672"/>
            <a:ext cx="5852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CFO and the ESG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manager finally want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same thing.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713232" y="2414016"/>
            <a:ext cx="51206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connects financial savings with operational sustainability — without asking the factory to slow down.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77240" y="3730752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54E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27%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777240" y="429768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 reuse observed in pilot scenario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3520440" y="3730752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D7A9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↓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520440" y="429768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raw material and disposal exposure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263640" y="3730752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54E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263640" y="429768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reuse actions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006840" y="3730752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B8FFD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Live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9006840" y="429768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 efficiency and compliance evidence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68096" y="5486400"/>
            <a:ext cx="5760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Less waste. Lower costs. Better control. Cleaner data.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ase2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OPPORTUNITY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77824"/>
            <a:ext cx="6400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narrow.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Expand across industrial chemistry.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713232" y="2148840"/>
            <a:ext cx="55778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Initial beachhead: coatings, inks and metal packaging — where leftovers are expensive, production is recipe-driven, and traceability pressure is rising.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68680" y="365760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51560" y="3822192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Beachhead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051560" y="413308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Coatings • Inks • Lacquers • Metal packaging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840480" y="365760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023360" y="3822192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Expansion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023360" y="413308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Adhesives • Composites • Specialty chemicals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812280" y="365760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995160" y="3822192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 Vision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995160" y="413308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Circular intelligence layer for manufacturing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3355848" y="4114800"/>
            <a:ext cx="393192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336792" y="4114800"/>
            <a:ext cx="384048" cy="0"/>
          </a:xfrm>
          <a:prstGeom prst="line">
            <a:avLst/>
          </a:prstGeom>
          <a:noFill/>
          <a:ln w="12700">
            <a:solidFill>
              <a:srgbClr val="54E37B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868680" y="5074920"/>
            <a:ext cx="6355080" cy="777240"/>
          </a:xfrm>
          <a:prstGeom prst="roundRect">
            <a:avLst>
              <a:gd name="adj" fmla="val 11765"/>
            </a:avLst>
          </a:prstGeom>
          <a:solidFill>
            <a:srgbClr val="0A1512">
              <a:alpha val="89000"/>
            </a:srgbClr>
          </a:solidFill>
          <a:ln w="12700">
            <a:solidFill>
              <a:srgbClr val="70FF9C">
                <a:alpha val="3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97280" y="5257800"/>
            <a:ext cx="589788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factory with recurring recipes and expensive leftover materials is a potential SMARTREUSE customer.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ase4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MODEL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22960"/>
            <a:ext cx="5257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Enterprise SaaS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with high-value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industrial modules.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713232" y="2395728"/>
            <a:ext cx="4846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sell the operational layer that turns waste reduction into a repeatable business process.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400800" y="960120"/>
            <a:ext cx="429768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83680" y="1124712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 License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583680" y="14356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AI optimization, inventory logic, traceability and reporting.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6400800" y="2084832"/>
            <a:ext cx="429768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0" y="224942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Integration Fees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583680" y="25603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ERP, production schedules, material master and custom workflows.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400800" y="3209544"/>
            <a:ext cx="429768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83680" y="337413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Modules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583680" y="368503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Reuse, operator guidance, lab intelligence, compliance certificates.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400800" y="4334256"/>
            <a:ext cx="4297680" cy="868680"/>
          </a:xfrm>
          <a:prstGeom prst="roundRect">
            <a:avLst>
              <a:gd name="adj" fmla="val 12632"/>
            </a:avLst>
          </a:prstGeom>
          <a:solidFill>
            <a:srgbClr val="0B1714">
              <a:alpha val="92000"/>
            </a:srgbClr>
          </a:solidFill>
          <a:ln w="12700">
            <a:solidFill>
              <a:srgbClr val="54E37B">
                <a:alpha val="5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83680" y="449884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&amp; Pilots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583680" y="480974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Implementation, training, data validation and continuous improvement.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749808" y="5175504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Land with savings. Expand with data. Retain through process integration.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raction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TRACTION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77824"/>
            <a:ext cx="5166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from inside</a:t>
            </a:r>
            <a:endParaRPr lang="en-US" sz="4100" dirty="0"/>
          </a:p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real production.</a:t>
            </a:r>
            <a:endParaRPr lang="en-US" sz="4100" dirty="0"/>
          </a:p>
        </p:txBody>
      </p:sp>
      <p:sp>
        <p:nvSpPr>
          <p:cNvPr id="8" name="Text 5"/>
          <p:cNvSpPr/>
          <p:nvPr/>
        </p:nvSpPr>
        <p:spPr>
          <a:xfrm>
            <a:off x="713232" y="2212848"/>
            <a:ext cx="521208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was not imagined in a slide deck. It was shaped around real industrial constraints: recipes, operators, leftovers, schedules and line-specific rules.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446520" y="1051560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54E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Working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6446520" y="161848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prototype with manufacturing data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9052560" y="105156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D7A9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ERP-ready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9052560" y="161848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 + inventory integrations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446520" y="2788920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54E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446520" y="335584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validated reuse logic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052560" y="278892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B8FFD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D1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9052560" y="335584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database architecture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749808" y="4187952"/>
            <a:ext cx="4800600" cy="786384"/>
          </a:xfrm>
          <a:prstGeom prst="roundRect">
            <a:avLst>
              <a:gd name="adj" fmla="val 11628"/>
            </a:avLst>
          </a:prstGeom>
          <a:solidFill>
            <a:srgbClr val="0A1512">
              <a:alpha val="89000"/>
            </a:srgbClr>
          </a:solidFill>
          <a:ln w="12700">
            <a:solidFill>
              <a:srgbClr val="70FF9C">
                <a:alpha val="3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78408" y="4370832"/>
            <a:ext cx="4343400" cy="466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next milestone is not invention. It is commercialization.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oadmap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1FB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1FBF75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3143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ROADMAP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5A64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22960"/>
            <a:ext cx="6217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European circular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manufacturing platform.</a:t>
            </a:r>
            <a:endParaRPr lang="en-US" sz="3900" dirty="0"/>
          </a:p>
        </p:txBody>
      </p:sp>
      <p:sp>
        <p:nvSpPr>
          <p:cNvPr id="8" name="Text 5"/>
          <p:cNvSpPr/>
          <p:nvPr/>
        </p:nvSpPr>
        <p:spPr>
          <a:xfrm>
            <a:off x="713232" y="2176272"/>
            <a:ext cx="55778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scale from controlled pilots into a vertical platform for chemical-material reuse and compliance data.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103120" y="4005072"/>
            <a:ext cx="704088" cy="0"/>
          </a:xfrm>
          <a:prstGeom prst="line">
            <a:avLst/>
          </a:prstGeom>
          <a:noFill/>
          <a:ln w="12700">
            <a:solidFill>
              <a:srgbClr val="1FBF75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297680" y="4005072"/>
            <a:ext cx="704088" cy="0"/>
          </a:xfrm>
          <a:prstGeom prst="line">
            <a:avLst/>
          </a:prstGeom>
          <a:noFill/>
          <a:ln w="12700">
            <a:solidFill>
              <a:srgbClr val="1FBF75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6492240" y="4005072"/>
            <a:ext cx="704088" cy="0"/>
          </a:xfrm>
          <a:prstGeom prst="line">
            <a:avLst/>
          </a:prstGeom>
          <a:noFill/>
          <a:ln w="12700">
            <a:solidFill>
              <a:srgbClr val="1FBF75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8686800" y="4005072"/>
            <a:ext cx="704088" cy="0"/>
          </a:xfrm>
          <a:prstGeom prst="line">
            <a:avLst/>
          </a:prstGeom>
          <a:noFill/>
          <a:ln w="12700">
            <a:solidFill>
              <a:srgbClr val="1FBF75">
                <a:alpha val="75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777240" y="3675888"/>
            <a:ext cx="676656" cy="676656"/>
          </a:xfrm>
          <a:prstGeom prst="ellipse">
            <a:avLst/>
          </a:prstGeom>
          <a:solidFill>
            <a:srgbClr val="1FBF75"/>
          </a:solidFill>
          <a:ln w="12700">
            <a:solidFill>
              <a:srgbClr val="1FBF7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858768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594360" y="325526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301752" y="452628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pilots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971800" y="3675888"/>
            <a:ext cx="676656" cy="676656"/>
          </a:xfrm>
          <a:prstGeom prst="ellipse">
            <a:avLst/>
          </a:prstGeom>
          <a:solidFill>
            <a:srgbClr val="1FBF75"/>
          </a:solidFill>
          <a:ln w="12700">
            <a:solidFill>
              <a:srgbClr val="1FBF7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971800" y="3858768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788920" y="325526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2027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2496312" y="452628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Bulgaria scale-up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166360" y="3675888"/>
            <a:ext cx="676656" cy="676656"/>
          </a:xfrm>
          <a:prstGeom prst="ellipse">
            <a:avLst/>
          </a:prstGeom>
          <a:solidFill>
            <a:srgbClr val="1FBF75"/>
          </a:solidFill>
          <a:ln w="12700">
            <a:solidFill>
              <a:srgbClr val="1FBF7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166360" y="3858768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4983480" y="325526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2028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4690872" y="452628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CEE expansion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7360920" y="3675888"/>
            <a:ext cx="676656" cy="676656"/>
          </a:xfrm>
          <a:prstGeom prst="ellipse">
            <a:avLst/>
          </a:prstGeom>
          <a:solidFill>
            <a:srgbClr val="1FBF75"/>
          </a:solidFill>
          <a:ln w="12700">
            <a:solidFill>
              <a:srgbClr val="1FBF7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60920" y="3858768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178040" y="325526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2029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6885432" y="452628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 roll-out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9555480" y="3675888"/>
            <a:ext cx="676656" cy="676656"/>
          </a:xfrm>
          <a:prstGeom prst="ellipse">
            <a:avLst/>
          </a:prstGeom>
          <a:solidFill>
            <a:srgbClr val="1FBF75"/>
          </a:solidFill>
          <a:ln w="12700">
            <a:solidFill>
              <a:srgbClr val="1FBF7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555480" y="3858768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372600" y="325526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F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2030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9079992" y="452628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64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platform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786384" y="5577840"/>
            <a:ext cx="6400800" cy="640080"/>
          </a:xfrm>
          <a:prstGeom prst="roundRect">
            <a:avLst>
              <a:gd name="adj" fmla="val 14286"/>
            </a:avLst>
          </a:prstGeom>
          <a:solidFill>
            <a:srgbClr val="FFFFFF">
              <a:alpha val="86000"/>
            </a:srgbClr>
          </a:solidFill>
          <a:ln w="12700">
            <a:solidFill>
              <a:srgbClr val="1FBF75">
                <a:alpha val="35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014984" y="5760720"/>
            <a:ext cx="594360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35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ambition: make safe reuse the default operating mode for factories using complex chemical materials.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itle_p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" y="34747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54E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1069848" y="461772"/>
            <a:ext cx="1005840" cy="0"/>
          </a:xfrm>
          <a:prstGeom prst="line">
            <a:avLst/>
          </a:prstGeom>
          <a:noFill/>
          <a:ln w="12700">
            <a:solidFill>
              <a:srgbClr val="54E37B">
                <a:alpha val="6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176272" y="31089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FUNDING ASK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85216" y="6437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9DAD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SMARTREUSE  |  CoatDoctor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58368" y="804672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 are raising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€250,000 to turn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validated technology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into a market launch.</a:t>
            </a:r>
            <a:endParaRPr lang="en-US" sz="3500" dirty="0"/>
          </a:p>
        </p:txBody>
      </p:sp>
      <p:sp>
        <p:nvSpPr>
          <p:cNvPr id="8" name="Text 5"/>
          <p:cNvSpPr/>
          <p:nvPr/>
        </p:nvSpPr>
        <p:spPr>
          <a:xfrm>
            <a:off x="713232" y="3017520"/>
            <a:ext cx="5029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Capital will accelerate productization, paid pilots, sales execution, IP protection and operational readiness.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492240" y="9601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of Funds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6492240" y="161848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&amp; AI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183880" y="1636776"/>
            <a:ext cx="2240280" cy="128016"/>
          </a:xfrm>
          <a:prstGeom prst="rect">
            <a:avLst/>
          </a:prstGeom>
          <a:solidFill>
            <a:srgbClr val="54E37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561320" y="158191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45%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492240" y="213055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Pilots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183880" y="2148840"/>
            <a:ext cx="1244600" cy="128016"/>
          </a:xfrm>
          <a:prstGeom prst="rect">
            <a:avLst/>
          </a:prstGeom>
          <a:solidFill>
            <a:srgbClr val="D7A95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561320" y="2093976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492240" y="264261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183880" y="2660904"/>
            <a:ext cx="746760" cy="128016"/>
          </a:xfrm>
          <a:prstGeom prst="rect">
            <a:avLst/>
          </a:prstGeom>
          <a:solidFill>
            <a:srgbClr val="B8FFD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61320" y="260604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492240" y="315468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183880" y="3172968"/>
            <a:ext cx="497840" cy="128016"/>
          </a:xfrm>
          <a:prstGeom prst="rect">
            <a:avLst/>
          </a:prstGeom>
          <a:solidFill>
            <a:srgbClr val="79C99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561320" y="3118104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10%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492240" y="366674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CEB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183880" y="3685032"/>
            <a:ext cx="248920" cy="128016"/>
          </a:xfrm>
          <a:prstGeom prst="rect">
            <a:avLst/>
          </a:prstGeom>
          <a:solidFill>
            <a:srgbClr val="87948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561320" y="363016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5%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6492240" y="473659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Velislav Milkov  |  Founder &amp; CEO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info@coatdoctor.com  |  +359 895 092 006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coatdoctor.com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6492240" y="5806440"/>
            <a:ext cx="3657600" cy="320040"/>
          </a:xfrm>
          <a:prstGeom prst="roundRect">
            <a:avLst>
              <a:gd name="adj" fmla="val 22857"/>
            </a:avLst>
          </a:prstGeom>
          <a:solidFill>
            <a:srgbClr val="0B1714">
              <a:alpha val="93000"/>
            </a:srgbClr>
          </a:solidFill>
          <a:ln w="12700">
            <a:solidFill>
              <a:srgbClr val="54E37B">
                <a:alpha val="60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611112" y="5893308"/>
            <a:ext cx="34198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b="1" dirty="0">
                <a:solidFill>
                  <a:srgbClr val="B8FF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Join us in eliminating industrial waste at the source.</a:t>
            </a:r>
            <a:endParaRPr lang="en-US" sz="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CoatDoctor EOOD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SMARTREUSE Investor Deck - International VC Edition</dc:title>
  <dc:subject>SMARTREUSE Investor Deck</dc:subject>
  <dc:creator>CoatDoctor / SMARTREUSE</dc:creator>
  <cp:lastModifiedBy>CoatDoctor / SMARTREUSE</cp:lastModifiedBy>
  <cp:revision>1</cp:revision>
  <dcterms:created xsi:type="dcterms:W3CDTF">2026-06-29T04:04:42Z</dcterms:created>
  <dcterms:modified xsi:type="dcterms:W3CDTF">2026-06-29T04:04:42Z</dcterms:modified>
</cp:coreProperties>
</file>